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59" r:id="rId4"/>
    <p:sldId id="263" r:id="rId5"/>
    <p:sldId id="257" r:id="rId6"/>
    <p:sldId id="264" r:id="rId7"/>
    <p:sldId id="265" r:id="rId8"/>
    <p:sldId id="258" r:id="rId9"/>
    <p:sldId id="260" r:id="rId10"/>
    <p:sldId id="261" r:id="rId11"/>
    <p:sldId id="262" r:id="rId12"/>
    <p:sldId id="266" r:id="rId13"/>
    <p:sldId id="269" r:id="rId14"/>
    <p:sldId id="270" r:id="rId15"/>
    <p:sldId id="271" r:id="rId16"/>
    <p:sldId id="272" r:id="rId17"/>
    <p:sldId id="274" r:id="rId18"/>
    <p:sldId id="273" r:id="rId19"/>
    <p:sldId id="268"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6/25/2020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smtClean="0"/>
              <a:t>اناتومی عروقی </a:t>
            </a:r>
            <a:br>
              <a:rPr lang="fa-IR" dirty="0" smtClean="0"/>
            </a:br>
            <a:r>
              <a:rPr lang="fa-IR" dirty="0" smtClean="0"/>
              <a:t>دکتر پرهام معروفی</a:t>
            </a:r>
            <a:br>
              <a:rPr lang="fa-IR" dirty="0" smtClean="0"/>
            </a:br>
            <a:r>
              <a:rPr lang="fa-IR" dirty="0" smtClean="0"/>
              <a:t>استادیار دانشگاه علوم پزشکی تبریز</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8541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51556"/>
            <a:ext cx="6886222" cy="5078313"/>
          </a:xfrm>
          <a:prstGeom prst="rect">
            <a:avLst/>
          </a:prstGeom>
        </p:spPr>
        <p:txBody>
          <a:bodyPr wrap="square">
            <a:spAutoFit/>
          </a:bodyPr>
          <a:lstStyle/>
          <a:p>
            <a:r>
              <a:rPr lang="fa-IR" dirty="0" smtClean="0"/>
              <a:t>ورید بازلیک</a:t>
            </a:r>
          </a:p>
          <a:p>
            <a:endParaRPr lang="fa-IR" dirty="0" smtClean="0"/>
          </a:p>
          <a:p>
            <a:r>
              <a:rPr lang="fa-IR" dirty="0" smtClean="0"/>
              <a:t>ازامتداد کناره ی داخلی شبکه وریدی پشتدست شروع می شود و یک مقدار از مسیرش را در خلف ساعد و در امتداد کنار داخلی خلف ساعد به سمت بالا طی میکند و این ورید هم مانند سفلیک در نزذدیکی های ارنج کنار داخلی ساعد را دور می زند و به جلوی ارنج می آید و به سمت بالا می رود و در امتداد کناره داخلی بازو طی مسیر می کند و در میانه بازو عمقی می شود</a:t>
            </a:r>
          </a:p>
          <a:p>
            <a:endParaRPr lang="fa-IR" dirty="0" smtClean="0"/>
          </a:p>
          <a:p>
            <a:r>
              <a:rPr lang="fa-IR" dirty="0" smtClean="0"/>
              <a:t>طرز تشکیل ورید آگزیلاری</a:t>
            </a:r>
          </a:p>
          <a:p>
            <a:endParaRPr lang="fa-IR" dirty="0" smtClean="0"/>
          </a:p>
          <a:p>
            <a:pPr algn="r" rtl="1"/>
            <a:r>
              <a:rPr lang="fa-IR" dirty="0" smtClean="0"/>
              <a:t>وقتی ورید بازلیک به عمق رفت همراه دو ورید براکیال ، ورید آگزیلاری را می سازد که کمی بالاتر ورید سفالیک هم به آن می ریزد. پس در واقع ورید بازلیک به ورید آگزیلاری نمیریزد بلکه در تشکیل آن نقش دارد در حالی که ورید سفالیک به آن می ریزد</a:t>
            </a:r>
            <a:endParaRPr lang="en-US" dirty="0" smtClean="0"/>
          </a:p>
          <a:p>
            <a:pPr algn="r" rtl="1"/>
            <a:r>
              <a:rPr lang="fa-IR" b="1" dirty="0" smtClean="0"/>
              <a:t>نکته </a:t>
            </a:r>
            <a:r>
              <a:rPr lang="fa-IR" b="1" dirty="0"/>
              <a:t>: برای گرفتن خون  </a:t>
            </a:r>
            <a:r>
              <a:rPr lang="en-US" b="1" dirty="0">
                <a:solidFill>
                  <a:srgbClr val="FF0000"/>
                </a:solidFill>
              </a:rPr>
              <a:t>blood sampling  </a:t>
            </a:r>
            <a:r>
              <a:rPr lang="en-US" b="1" dirty="0"/>
              <a:t> ، </a:t>
            </a:r>
            <a:r>
              <a:rPr lang="fa-IR" b="1" dirty="0"/>
              <a:t>تزریق خون یا ترانسفیوژن </a:t>
            </a:r>
            <a:r>
              <a:rPr lang="en-US" b="1" dirty="0" err="1">
                <a:solidFill>
                  <a:srgbClr val="FF0000"/>
                </a:solidFill>
              </a:rPr>
              <a:t>transfussion</a:t>
            </a:r>
            <a:r>
              <a:rPr lang="en-US" b="1" dirty="0"/>
              <a:t>  ، </a:t>
            </a:r>
            <a:r>
              <a:rPr lang="fa-IR" b="1" dirty="0"/>
              <a:t>و تزریقات داخل وریدی </a:t>
            </a:r>
            <a:r>
              <a:rPr lang="en-US" b="1" dirty="0" err="1">
                <a:solidFill>
                  <a:srgbClr val="FF0000"/>
                </a:solidFill>
              </a:rPr>
              <a:t>intera</a:t>
            </a:r>
            <a:r>
              <a:rPr lang="en-US" b="1" dirty="0">
                <a:solidFill>
                  <a:srgbClr val="FF0000"/>
                </a:solidFill>
              </a:rPr>
              <a:t> venous injection  </a:t>
            </a:r>
            <a:r>
              <a:rPr lang="fa-IR" b="1" dirty="0"/>
              <a:t>معمولا از وریدهای سطحی چین ارنج به ویژه ورید مدین کوبیتال که درشت تر است استفاده می شود</a:t>
            </a:r>
            <a:endParaRPr lang="en-US" dirty="0" smtClean="0"/>
          </a:p>
          <a:p>
            <a:pPr algn="r" rtl="1"/>
            <a:endParaRPr lang="en-US" dirty="0" smtClean="0"/>
          </a:p>
          <a:p>
            <a:pPr algn="r" rtl="1"/>
            <a:endParaRPr lang="en-US" dirty="0"/>
          </a:p>
        </p:txBody>
      </p:sp>
    </p:spTree>
    <p:extLst>
      <p:ext uri="{BB962C8B-B14F-4D97-AF65-F5344CB8AC3E}">
        <p14:creationId xmlns:p14="http://schemas.microsoft.com/office/powerpoint/2010/main" val="93953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smtClean="0"/>
              <a:t>24</a:t>
            </a:r>
            <a:r>
              <a:rPr lang="fa-IR" dirty="0"/>
              <a:t>- </a:t>
            </a:r>
            <a:r>
              <a:rPr lang="fa-IR" sz="2000" dirty="0"/>
              <a:t>کدام یک از عناصر زیر داخل فلکسور رتیناکولوم هستند؟</a:t>
            </a:r>
            <a:br>
              <a:rPr lang="fa-IR" sz="2000" dirty="0"/>
            </a:br>
            <a:r>
              <a:rPr lang="fa-IR" sz="2000" dirty="0"/>
              <a:t>الف-شریان رادیال             ب- عصب مدین         ج- شریان اولنار            د- تاندون پالماریس لانگوس</a:t>
            </a:r>
            <a:r>
              <a:rPr lang="fa-IR" dirty="0"/>
              <a:t/>
            </a:r>
            <a:br>
              <a:rPr lang="fa-IR" dirty="0"/>
            </a:br>
            <a:endParaRPr lang="en-US" dirty="0"/>
          </a:p>
        </p:txBody>
      </p:sp>
      <p:pic>
        <p:nvPicPr>
          <p:cNvPr id="5" name="Content Placeholder 4"/>
          <p:cNvPicPr>
            <a:picLocks noGrp="1" noChangeAspect="1"/>
          </p:cNvPicPr>
          <p:nvPr>
            <p:ph sz="half" idx="1"/>
          </p:nvPr>
        </p:nvPicPr>
        <p:blipFill>
          <a:blip r:embed="rId2"/>
          <a:stretch>
            <a:fillRect/>
          </a:stretch>
        </p:blipFill>
        <p:spPr>
          <a:xfrm>
            <a:off x="388459" y="2506133"/>
            <a:ext cx="5110642" cy="2899128"/>
          </a:xfrm>
          <a:prstGeom prst="rect">
            <a:avLst/>
          </a:prstGeom>
        </p:spPr>
      </p:pic>
      <p:pic>
        <p:nvPicPr>
          <p:cNvPr id="6" name="Content Placeholder 5"/>
          <p:cNvPicPr>
            <a:picLocks noGrp="1" noChangeAspect="1"/>
          </p:cNvPicPr>
          <p:nvPr>
            <p:ph sz="half" idx="2"/>
          </p:nvPr>
        </p:nvPicPr>
        <p:blipFill>
          <a:blip r:embed="rId3"/>
          <a:stretch>
            <a:fillRect/>
          </a:stretch>
        </p:blipFill>
        <p:spPr>
          <a:xfrm>
            <a:off x="6204744" y="2417763"/>
            <a:ext cx="3295650" cy="3476625"/>
          </a:xfrm>
          <a:prstGeom prst="rect">
            <a:avLst/>
          </a:prstGeom>
        </p:spPr>
      </p:pic>
    </p:spTree>
    <p:extLst>
      <p:ext uri="{BB962C8B-B14F-4D97-AF65-F5344CB8AC3E}">
        <p14:creationId xmlns:p14="http://schemas.microsoft.com/office/powerpoint/2010/main" val="209982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000" dirty="0"/>
              <a:t/>
            </a:r>
            <a:br>
              <a:rPr lang="fa-IR" sz="2000" dirty="0"/>
            </a:br>
            <a:r>
              <a:rPr lang="fa-IR" sz="2000" dirty="0"/>
              <a:t>25- کدام جزو شریان های تغذیه کننده سر استخوان فمور نیست؟ </a:t>
            </a:r>
            <a:br>
              <a:rPr lang="fa-IR" sz="2000" dirty="0"/>
            </a:br>
            <a:r>
              <a:rPr lang="fa-IR" sz="2000" dirty="0"/>
              <a:t>الف- شریان لیگامان </a:t>
            </a:r>
            <a:r>
              <a:rPr lang="en-US" sz="2000" dirty="0" err="1"/>
              <a:t>teres</a:t>
            </a:r>
            <a:r>
              <a:rPr lang="en-US" sz="2000" dirty="0"/>
              <a:t>(</a:t>
            </a:r>
            <a:r>
              <a:rPr lang="en-US" sz="2000" dirty="0" err="1"/>
              <a:t>Foveal</a:t>
            </a:r>
            <a:r>
              <a:rPr lang="en-US" sz="2000" dirty="0"/>
              <a:t>  artery)   </a:t>
            </a:r>
            <a:r>
              <a:rPr lang="fa-IR" sz="2000" dirty="0"/>
              <a:t>ب- </a:t>
            </a:r>
            <a:r>
              <a:rPr lang="en-US" sz="2000" dirty="0"/>
              <a:t>Medial  circumflex femoral artery</a:t>
            </a:r>
            <a:br>
              <a:rPr lang="en-US" sz="2000" dirty="0"/>
            </a:br>
            <a:r>
              <a:rPr lang="fa-IR" sz="2000" dirty="0"/>
              <a:t>ج- </a:t>
            </a:r>
            <a:r>
              <a:rPr lang="en-US" sz="2000" dirty="0"/>
              <a:t>Lateral circumflex femoral artery                 </a:t>
            </a:r>
            <a:r>
              <a:rPr lang="fa-IR" sz="2000" dirty="0">
                <a:solidFill>
                  <a:srgbClr val="FF0000"/>
                </a:solidFill>
              </a:rPr>
              <a:t>د-</a:t>
            </a:r>
            <a:r>
              <a:rPr lang="fa-IR" sz="2000" dirty="0"/>
              <a:t> </a:t>
            </a:r>
            <a:r>
              <a:rPr lang="en-US" sz="2000" dirty="0">
                <a:solidFill>
                  <a:srgbClr val="FF0000"/>
                </a:solidFill>
              </a:rPr>
              <a:t>Popliteal artery </a:t>
            </a:r>
          </a:p>
        </p:txBody>
      </p:sp>
      <p:pic>
        <p:nvPicPr>
          <p:cNvPr id="6" name="Content Placeholder 5"/>
          <p:cNvPicPr>
            <a:picLocks noGrp="1" noChangeAspect="1"/>
          </p:cNvPicPr>
          <p:nvPr>
            <p:ph sz="half" idx="1"/>
          </p:nvPr>
        </p:nvPicPr>
        <p:blipFill>
          <a:blip r:embed="rId2"/>
          <a:stretch>
            <a:fillRect/>
          </a:stretch>
        </p:blipFill>
        <p:spPr>
          <a:xfrm>
            <a:off x="2063784" y="2060575"/>
            <a:ext cx="2474844" cy="4195763"/>
          </a:xfrm>
          <a:prstGeom prst="rect">
            <a:avLst/>
          </a:prstGeom>
        </p:spPr>
      </p:pic>
      <p:pic>
        <p:nvPicPr>
          <p:cNvPr id="5" name="Content Placeholder 4"/>
          <p:cNvPicPr>
            <a:picLocks noGrp="1" noChangeAspect="1"/>
          </p:cNvPicPr>
          <p:nvPr>
            <p:ph sz="half" idx="2"/>
          </p:nvPr>
        </p:nvPicPr>
        <p:blipFill>
          <a:blip r:embed="rId3"/>
          <a:stretch>
            <a:fillRect/>
          </a:stretch>
        </p:blipFill>
        <p:spPr>
          <a:xfrm>
            <a:off x="6088348" y="2055813"/>
            <a:ext cx="3528441" cy="4200525"/>
          </a:xfrm>
          <a:prstGeom prst="rect">
            <a:avLst/>
          </a:prstGeom>
        </p:spPr>
      </p:pic>
    </p:spTree>
    <p:extLst>
      <p:ext uri="{BB962C8B-B14F-4D97-AF65-F5344CB8AC3E}">
        <p14:creationId xmlns:p14="http://schemas.microsoft.com/office/powerpoint/2010/main" val="294581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000" dirty="0"/>
              <a:t>27-  ورید پوپلیته یک ورید ........ که خون را به ورید ....... می رساند.</a:t>
            </a:r>
            <a:br>
              <a:rPr lang="fa-IR" sz="2000" dirty="0"/>
            </a:br>
            <a:r>
              <a:rPr lang="fa-IR" sz="2000" dirty="0"/>
              <a:t>الف-</a:t>
            </a:r>
            <a:r>
              <a:rPr lang="en-US" sz="2000" dirty="0"/>
              <a:t>super </a:t>
            </a:r>
            <a:r>
              <a:rPr lang="en-US" sz="2000" dirty="0" err="1"/>
              <a:t>ficial</a:t>
            </a:r>
            <a:r>
              <a:rPr lang="en-US" sz="2000" dirty="0"/>
              <a:t> – Small saphenous          </a:t>
            </a:r>
            <a:r>
              <a:rPr lang="fa-IR" sz="2000" dirty="0"/>
              <a:t>ب- </a:t>
            </a:r>
            <a:r>
              <a:rPr lang="en-US" sz="2000" dirty="0">
                <a:solidFill>
                  <a:srgbClr val="FF0000"/>
                </a:solidFill>
              </a:rPr>
              <a:t>deep- Femoral</a:t>
            </a:r>
            <a:r>
              <a:rPr lang="en-US" sz="2000" dirty="0"/>
              <a:t/>
            </a:r>
            <a:br>
              <a:rPr lang="en-US" sz="2000" dirty="0"/>
            </a:br>
            <a:r>
              <a:rPr lang="fa-IR" sz="2000" dirty="0"/>
              <a:t>ج-    </a:t>
            </a:r>
            <a:r>
              <a:rPr lang="en-US" sz="2000" dirty="0"/>
              <a:t>super </a:t>
            </a:r>
            <a:r>
              <a:rPr lang="en-US" sz="2000" dirty="0" err="1"/>
              <a:t>ficial</a:t>
            </a:r>
            <a:r>
              <a:rPr lang="en-US" sz="2000" dirty="0"/>
              <a:t>- posterior </a:t>
            </a:r>
            <a:r>
              <a:rPr lang="en-US" sz="2000" dirty="0" err="1"/>
              <a:t>Tibial</a:t>
            </a:r>
            <a:r>
              <a:rPr lang="en-US" sz="2000" dirty="0"/>
              <a:t>                </a:t>
            </a:r>
            <a:r>
              <a:rPr lang="fa-IR" sz="2000" dirty="0"/>
              <a:t>د-</a:t>
            </a:r>
            <a:r>
              <a:rPr lang="en-US" sz="2000" dirty="0"/>
              <a:t>deep- posterior </a:t>
            </a:r>
            <a:r>
              <a:rPr lang="en-US" sz="2000" dirty="0" err="1"/>
              <a:t>Tibial</a:t>
            </a:r>
            <a:endParaRPr lang="en-US" sz="2000" dirty="0"/>
          </a:p>
        </p:txBody>
      </p:sp>
      <p:pic>
        <p:nvPicPr>
          <p:cNvPr id="6" name="Content Placeholder 5"/>
          <p:cNvPicPr>
            <a:picLocks noGrp="1" noChangeAspect="1"/>
          </p:cNvPicPr>
          <p:nvPr>
            <p:ph sz="half" idx="1"/>
          </p:nvPr>
        </p:nvPicPr>
        <p:blipFill>
          <a:blip r:embed="rId2"/>
          <a:stretch>
            <a:fillRect/>
          </a:stretch>
        </p:blipFill>
        <p:spPr>
          <a:xfrm>
            <a:off x="1715911" y="1780515"/>
            <a:ext cx="2775920" cy="4163880"/>
          </a:xfrm>
          <a:prstGeom prst="rect">
            <a:avLst/>
          </a:prstGeom>
        </p:spPr>
      </p:pic>
      <p:pic>
        <p:nvPicPr>
          <p:cNvPr id="5" name="Content Placeholder 4"/>
          <p:cNvPicPr>
            <a:picLocks noGrp="1" noChangeAspect="1"/>
          </p:cNvPicPr>
          <p:nvPr>
            <p:ph sz="half" idx="2"/>
          </p:nvPr>
        </p:nvPicPr>
        <p:blipFill>
          <a:blip r:embed="rId3"/>
          <a:stretch>
            <a:fillRect/>
          </a:stretch>
        </p:blipFill>
        <p:spPr>
          <a:xfrm>
            <a:off x="5880894" y="2393950"/>
            <a:ext cx="3943350" cy="3524250"/>
          </a:xfrm>
          <a:prstGeom prst="rect">
            <a:avLst/>
          </a:prstGeom>
        </p:spPr>
      </p:pic>
    </p:spTree>
    <p:extLst>
      <p:ext uri="{BB962C8B-B14F-4D97-AF65-F5344CB8AC3E}">
        <p14:creationId xmlns:p14="http://schemas.microsoft.com/office/powerpoint/2010/main" val="214843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959554" y="2056092"/>
            <a:ext cx="3160889" cy="4741334"/>
          </a:xfrm>
          <a:prstGeom prst="rect">
            <a:avLst/>
          </a:prstGeom>
        </p:spPr>
      </p:pic>
      <p:sp>
        <p:nvSpPr>
          <p:cNvPr id="4" name="Content Placeholder 3"/>
          <p:cNvSpPr>
            <a:spLocks noGrp="1"/>
          </p:cNvSpPr>
          <p:nvPr>
            <p:ph sz="half" idx="2"/>
          </p:nvPr>
        </p:nvSpPr>
        <p:spPr/>
        <p:txBody>
          <a:bodyPr>
            <a:normAutofit fontScale="92500" lnSpcReduction="10000"/>
          </a:bodyPr>
          <a:lstStyle/>
          <a:p>
            <a:pPr algn="r" rtl="1"/>
            <a:r>
              <a:rPr lang="fa-IR" dirty="0"/>
              <a:t>ورید رانی یا ورید فمورال (انگلیسی: </a:t>
            </a:r>
            <a:r>
              <a:rPr lang="en-US" dirty="0"/>
              <a:t>Femoral vein‎) </a:t>
            </a:r>
            <a:r>
              <a:rPr lang="fa-IR" dirty="0"/>
              <a:t>یکی از وریدهای مهم اندام تحتانی است. سیاهرگ رانی در کنار شریان رانی و در داخل ران مسیرش را طی می‌کند. در ناحیه زانو ورید پوپلیته (</a:t>
            </a:r>
            <a:r>
              <a:rPr lang="en-US" dirty="0"/>
              <a:t>Popliteal vein) </a:t>
            </a:r>
            <a:r>
              <a:rPr lang="fa-IR" dirty="0"/>
              <a:t>پس از پیوستن شاخه‌هایی به ورید رانی تبدیل می‌شود. این ورید در ناحیه لگن تبدیل به ورید ایلیاک خارجی (به انگلیسی: </a:t>
            </a:r>
            <a:r>
              <a:rPr lang="en-US" dirty="0"/>
              <a:t>External iliac vein) </a:t>
            </a:r>
            <a:r>
              <a:rPr lang="fa-IR" dirty="0"/>
              <a:t>می‌شود. ورید رانی عمقی (</a:t>
            </a:r>
            <a:r>
              <a:rPr lang="en-US" dirty="0"/>
              <a:t>Deep femoral vein) </a:t>
            </a:r>
            <a:r>
              <a:rPr lang="fa-IR" dirty="0"/>
              <a:t>در کنار شریان رانی عمقی، در عمق ران قرار داشته و خون سیاهرگی عضلات ران را جمع‌آوری کرده و در بالای ران به ورید رانی می‌ریزد.</a:t>
            </a:r>
          </a:p>
          <a:p>
            <a:pPr algn="r" rtl="1"/>
            <a:endParaRPr lang="fa-IR" dirty="0"/>
          </a:p>
          <a:p>
            <a:pPr algn="r" rtl="1"/>
            <a:r>
              <a:rPr lang="fa-IR" dirty="0"/>
              <a:t>ورید صافن بزرگ یک سیاهرگ سطحی است که در سطح داخلی ساق و ران قرار دارد. این ورید در ناحیه کشاله ران به ورید رانی می‌پیوندد. </a:t>
            </a:r>
            <a:endParaRPr lang="en-US" dirty="0"/>
          </a:p>
        </p:txBody>
      </p:sp>
    </p:spTree>
    <p:extLst>
      <p:ext uri="{BB962C8B-B14F-4D97-AF65-F5344CB8AC3E}">
        <p14:creationId xmlns:p14="http://schemas.microsoft.com/office/powerpoint/2010/main" val="135841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000" dirty="0"/>
              <a:t>28-  محل ورود ورید صافنوس به  ویرد فمورال: </a:t>
            </a:r>
            <a:br>
              <a:rPr lang="fa-IR" sz="2000" dirty="0"/>
            </a:br>
            <a:r>
              <a:rPr lang="fa-IR" sz="2000" dirty="0"/>
              <a:t>الف- در پشت ساق حفرا پوپلیته آل                      ب- در ناحیه قوزک داخلی پا</a:t>
            </a:r>
            <a:br>
              <a:rPr lang="fa-IR" sz="2000" dirty="0"/>
            </a:br>
            <a:r>
              <a:rPr lang="fa-IR" sz="2000" dirty="0">
                <a:solidFill>
                  <a:srgbClr val="FF0000"/>
                </a:solidFill>
              </a:rPr>
              <a:t>ج- بلافاصله قبل از لیگامان اینگوینال         </a:t>
            </a:r>
            <a:r>
              <a:rPr lang="fa-IR" sz="2000" dirty="0"/>
              <a:t>د- در ناحیه مدین وسط ران درز ادوکتور هیاتوس</a:t>
            </a:r>
            <a:br>
              <a:rPr lang="fa-IR" sz="2000" dirty="0"/>
            </a:br>
            <a:endParaRPr lang="en-US" sz="2000" dirty="0"/>
          </a:p>
        </p:txBody>
      </p:sp>
      <p:pic>
        <p:nvPicPr>
          <p:cNvPr id="6" name="Content Placeholder 5"/>
          <p:cNvPicPr>
            <a:picLocks noGrp="1" noChangeAspect="1"/>
          </p:cNvPicPr>
          <p:nvPr>
            <p:ph sz="half" idx="1"/>
          </p:nvPr>
        </p:nvPicPr>
        <p:blipFill>
          <a:blip r:embed="rId2"/>
          <a:stretch>
            <a:fillRect/>
          </a:stretch>
        </p:blipFill>
        <p:spPr>
          <a:xfrm>
            <a:off x="758914" y="2056092"/>
            <a:ext cx="3101886" cy="4661304"/>
          </a:xfrm>
          <a:prstGeom prst="rect">
            <a:avLst/>
          </a:prstGeom>
        </p:spPr>
      </p:pic>
      <p:sp>
        <p:nvSpPr>
          <p:cNvPr id="4" name="Content Placeholder 3"/>
          <p:cNvSpPr>
            <a:spLocks noGrp="1"/>
          </p:cNvSpPr>
          <p:nvPr>
            <p:ph sz="half" idx="2"/>
          </p:nvPr>
        </p:nvSpPr>
        <p:spPr/>
        <p:txBody>
          <a:bodyPr/>
          <a:lstStyle/>
          <a:p>
            <a:pPr algn="r" rtl="1"/>
            <a:r>
              <a:rPr lang="fa-IR" dirty="0"/>
              <a:t>ورید صافن کوچک (</a:t>
            </a:r>
            <a:r>
              <a:rPr lang="en-US" dirty="0"/>
              <a:t>Small saphenous vein) </a:t>
            </a:r>
            <a:r>
              <a:rPr lang="fa-IR" dirty="0"/>
              <a:t>یکی از دو ورید درشت سطحی ساق پا که از پشت قوزک خارجی پا به طرف سطحی خلفی خارجی ساق پا می‌آید و در ناحیهٔ زانو به سیاهرگ پشت‌زانویی (پوپلیته آل) در سطح خلفی زانو می‌ریزد</a:t>
            </a:r>
            <a:endParaRPr lang="en-US" dirty="0"/>
          </a:p>
        </p:txBody>
      </p:sp>
      <p:pic>
        <p:nvPicPr>
          <p:cNvPr id="5" name="Picture 4"/>
          <p:cNvPicPr>
            <a:picLocks noChangeAspect="1"/>
          </p:cNvPicPr>
          <p:nvPr/>
        </p:nvPicPr>
        <p:blipFill>
          <a:blip r:embed="rId3"/>
          <a:stretch>
            <a:fillRect/>
          </a:stretch>
        </p:blipFill>
        <p:spPr>
          <a:xfrm>
            <a:off x="9770083" y="2538577"/>
            <a:ext cx="1022095" cy="4208212"/>
          </a:xfrm>
          <a:prstGeom prst="rect">
            <a:avLst/>
          </a:prstGeom>
        </p:spPr>
      </p:pic>
    </p:spTree>
    <p:extLst>
      <p:ext uri="{BB962C8B-B14F-4D97-AF65-F5344CB8AC3E}">
        <p14:creationId xmlns:p14="http://schemas.microsoft.com/office/powerpoint/2010/main" val="421222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000" dirty="0"/>
              <a:t>29- در صورت بریدگی عمیق در پشت قوزک داخلی احتمال آسیب دیدگی کدام یک از عناصر زیر کمتر خواهدبود؟ </a:t>
            </a:r>
            <a:br>
              <a:rPr lang="fa-IR" sz="2000" dirty="0"/>
            </a:br>
            <a:r>
              <a:rPr lang="fa-IR" sz="2000" dirty="0"/>
              <a:t>الف- شریان پوستریور تی بیالیس                                                            ب- عصب تی بیال    </a:t>
            </a:r>
            <a:br>
              <a:rPr lang="fa-IR" sz="2000" dirty="0"/>
            </a:br>
            <a:r>
              <a:rPr lang="fa-IR" sz="2000" dirty="0"/>
              <a:t>  ج- ورید صافنوس بزرگ                                                                     </a:t>
            </a:r>
            <a:r>
              <a:rPr lang="fa-IR" sz="2000" dirty="0">
                <a:solidFill>
                  <a:srgbClr val="FF0000"/>
                </a:solidFill>
              </a:rPr>
              <a:t>د- تاندون فلکسور دیژیتریوم </a:t>
            </a:r>
            <a:r>
              <a:rPr lang="fa-IR" sz="2000" dirty="0"/>
              <a:t>لونگوس </a:t>
            </a:r>
            <a:br>
              <a:rPr lang="fa-IR" sz="2000" dirty="0"/>
            </a:br>
            <a:endParaRPr lang="en-US" sz="2000" dirty="0"/>
          </a:p>
        </p:txBody>
      </p:sp>
      <p:sp>
        <p:nvSpPr>
          <p:cNvPr id="3" name="Content Placeholder 2"/>
          <p:cNvSpPr>
            <a:spLocks noGrp="1"/>
          </p:cNvSpPr>
          <p:nvPr>
            <p:ph sz="half" idx="1"/>
          </p:nvPr>
        </p:nvSpPr>
        <p:spPr/>
        <p:txBody>
          <a:bodyPr/>
          <a:lstStyle/>
          <a:p>
            <a:pPr algn="r" rtl="1"/>
            <a:r>
              <a:rPr lang="fa-IR" dirty="0"/>
              <a:t>سه تاندون فلکسور بلند شست و فلکسور بلند انگشتان و تیبیال خلفی از پشت قوزک داخلی عبور کرده و به کف پا میروند. این تاندون ها در حین عبور از زیر قوزک داخلی از داخل یک تونل عبور میکنند که سقف آن یک باند بافتی پهن و محکم به نام فلکسور رتیناکولوم </a:t>
            </a:r>
            <a:r>
              <a:rPr lang="en-US" dirty="0"/>
              <a:t>Flexor retinaculum </a:t>
            </a:r>
            <a:r>
              <a:rPr lang="fa-IR" dirty="0"/>
              <a:t>است. از زیر فلکسور رتیناکولوم شریان تیبیال خلفی و عصب تیبیال هم عبور میکند</a:t>
            </a:r>
            <a:endParaRPr lang="en-US" dirty="0"/>
          </a:p>
        </p:txBody>
      </p:sp>
      <p:pic>
        <p:nvPicPr>
          <p:cNvPr id="5" name="Content Placeholder 4"/>
          <p:cNvPicPr>
            <a:picLocks noGrp="1" noChangeAspect="1"/>
          </p:cNvPicPr>
          <p:nvPr>
            <p:ph sz="half" idx="2"/>
          </p:nvPr>
        </p:nvPicPr>
        <p:blipFill>
          <a:blip r:embed="rId2"/>
          <a:stretch>
            <a:fillRect/>
          </a:stretch>
        </p:blipFill>
        <p:spPr>
          <a:xfrm>
            <a:off x="5676414" y="3036711"/>
            <a:ext cx="6101188" cy="3138311"/>
          </a:xfrm>
          <a:prstGeom prst="rect">
            <a:avLst/>
          </a:prstGeom>
        </p:spPr>
      </p:pic>
    </p:spTree>
    <p:extLst>
      <p:ext uri="{BB962C8B-B14F-4D97-AF65-F5344CB8AC3E}">
        <p14:creationId xmlns:p14="http://schemas.microsoft.com/office/powerpoint/2010/main" val="4251837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000" dirty="0"/>
              <a:t>30- نبض شریان دورسال پدیس و پوستریور تی بیالیس به ترتیب در کجا لمس می شود؟ </a:t>
            </a:r>
            <a:br>
              <a:rPr lang="fa-IR" sz="2000" dirty="0"/>
            </a:br>
            <a:r>
              <a:rPr lang="fa-IR" sz="2000" dirty="0"/>
              <a:t>الف- پشت قوزک داخلی و قوزک خارجی                ب- جلوی ساق پا حفره پوپلیته آل </a:t>
            </a:r>
            <a:br>
              <a:rPr lang="fa-IR" sz="2000" dirty="0"/>
            </a:br>
            <a:r>
              <a:rPr lang="fa-IR" sz="2000" dirty="0"/>
              <a:t>ج- پشت قوزک داخلی و پشت قوزک خارجی                                     </a:t>
            </a:r>
            <a:br>
              <a:rPr lang="fa-IR" sz="2000" dirty="0"/>
            </a:br>
            <a:r>
              <a:rPr lang="fa-IR" sz="2000" dirty="0">
                <a:solidFill>
                  <a:srgbClr val="FF0000"/>
                </a:solidFill>
              </a:rPr>
              <a:t>د- سمت لترال تاندون اکستانسور انگشت شست روی پا و پشت قوزک داخلی </a:t>
            </a:r>
            <a:endParaRPr lang="en-US" sz="2000" dirty="0">
              <a:solidFill>
                <a:srgbClr val="FF0000"/>
              </a:solidFill>
            </a:endParaRPr>
          </a:p>
        </p:txBody>
      </p:sp>
      <p:pic>
        <p:nvPicPr>
          <p:cNvPr id="6" name="Content Placeholder 5"/>
          <p:cNvPicPr>
            <a:picLocks noGrp="1" noChangeAspect="1"/>
          </p:cNvPicPr>
          <p:nvPr>
            <p:ph sz="half" idx="1"/>
          </p:nvPr>
        </p:nvPicPr>
        <p:blipFill>
          <a:blip r:embed="rId2"/>
          <a:stretch>
            <a:fillRect/>
          </a:stretch>
        </p:blipFill>
        <p:spPr>
          <a:xfrm>
            <a:off x="1399822" y="1835582"/>
            <a:ext cx="3623733" cy="4427024"/>
          </a:xfrm>
          <a:prstGeom prst="rect">
            <a:avLst/>
          </a:prstGeom>
        </p:spPr>
      </p:pic>
      <p:pic>
        <p:nvPicPr>
          <p:cNvPr id="5" name="Content Placeholder 4"/>
          <p:cNvPicPr>
            <a:picLocks noGrp="1" noChangeAspect="1"/>
          </p:cNvPicPr>
          <p:nvPr>
            <p:ph sz="half" idx="2"/>
          </p:nvPr>
        </p:nvPicPr>
        <p:blipFill>
          <a:blip r:embed="rId3"/>
          <a:stretch>
            <a:fillRect/>
          </a:stretch>
        </p:blipFill>
        <p:spPr>
          <a:xfrm>
            <a:off x="5654675" y="2474687"/>
            <a:ext cx="4395788" cy="3362777"/>
          </a:xfrm>
          <a:prstGeom prst="rect">
            <a:avLst/>
          </a:prstGeom>
        </p:spPr>
      </p:pic>
    </p:spTree>
    <p:extLst>
      <p:ext uri="{BB962C8B-B14F-4D97-AF65-F5344CB8AC3E}">
        <p14:creationId xmlns:p14="http://schemas.microsoft.com/office/powerpoint/2010/main" val="878334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393473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2"/>
          </p:nvPr>
        </p:nvPicPr>
        <p:blipFill>
          <a:blip r:embed="rId2"/>
          <a:stretch>
            <a:fillRect/>
          </a:stretch>
        </p:blipFill>
        <p:spPr>
          <a:xfrm>
            <a:off x="6369333" y="2055813"/>
            <a:ext cx="3395556" cy="4808108"/>
          </a:xfrm>
          <a:prstGeom prst="rect">
            <a:avLst/>
          </a:prstGeom>
        </p:spPr>
      </p:pic>
      <p:pic>
        <p:nvPicPr>
          <p:cNvPr id="8" name="Content Placeholder 7"/>
          <p:cNvPicPr>
            <a:picLocks noGrp="1" noChangeAspect="1"/>
          </p:cNvPicPr>
          <p:nvPr>
            <p:ph sz="half" idx="1"/>
          </p:nvPr>
        </p:nvPicPr>
        <p:blipFill>
          <a:blip r:embed="rId3"/>
          <a:stretch>
            <a:fillRect/>
          </a:stretch>
        </p:blipFill>
        <p:spPr>
          <a:xfrm>
            <a:off x="1320800" y="2133447"/>
            <a:ext cx="4492978" cy="4594171"/>
          </a:xfrm>
          <a:prstGeom prst="rect">
            <a:avLst/>
          </a:prstGeom>
        </p:spPr>
      </p:pic>
    </p:spTree>
    <p:extLst>
      <p:ext uri="{BB962C8B-B14F-4D97-AF65-F5344CB8AC3E}">
        <p14:creationId xmlns:p14="http://schemas.microsoft.com/office/powerpoint/2010/main" val="1082798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mtClean="0"/>
              <a:t>دستگاه گردش خون</a:t>
            </a:r>
            <a:endParaRPr lang="en-US"/>
          </a:p>
        </p:txBody>
      </p:sp>
      <p:pic>
        <p:nvPicPr>
          <p:cNvPr id="5" name="Content Placeholder 4"/>
          <p:cNvPicPr>
            <a:picLocks noGrp="1" noChangeAspect="1"/>
          </p:cNvPicPr>
          <p:nvPr>
            <p:ph sz="half" idx="1"/>
          </p:nvPr>
        </p:nvPicPr>
        <p:blipFill>
          <a:blip r:embed="rId2"/>
          <a:stretch>
            <a:fillRect/>
          </a:stretch>
        </p:blipFill>
        <p:spPr>
          <a:xfrm>
            <a:off x="1603022" y="1931756"/>
            <a:ext cx="3298124" cy="4324581"/>
          </a:xfrm>
          <a:prstGeom prst="rect">
            <a:avLst/>
          </a:prstGeom>
        </p:spPr>
      </p:pic>
      <p:sp>
        <p:nvSpPr>
          <p:cNvPr id="4" name="Content Placeholder 3"/>
          <p:cNvSpPr>
            <a:spLocks noGrp="1"/>
          </p:cNvSpPr>
          <p:nvPr>
            <p:ph sz="half" idx="2"/>
          </p:nvPr>
        </p:nvSpPr>
        <p:spPr/>
        <p:txBody>
          <a:bodyPr/>
          <a:lstStyle/>
          <a:p>
            <a:pPr algn="r" rtl="1"/>
            <a:r>
              <a:rPr lang="fa-IR" dirty="0"/>
              <a:t>دستگاه گردش خون شامل تمام رگهای بدن به استثناء رگ‌های لنفی بوده و یک سیستم بسته محسوب می‌گردد و بنابراین سلول‌ها و اجزای خون هرگز از رگ‌ها خارج نمی‌گردند. لازم به یادآوری است که در بسیاری از بی مهرگان، سیستم گردش خون، یک سیستم باز محسوب می‌گردد</a:t>
            </a:r>
            <a:endParaRPr lang="en-US" dirty="0"/>
          </a:p>
        </p:txBody>
      </p:sp>
    </p:spTree>
    <p:extLst>
      <p:ext uri="{BB962C8B-B14F-4D97-AF65-F5344CB8AC3E}">
        <p14:creationId xmlns:p14="http://schemas.microsoft.com/office/powerpoint/2010/main" val="2775261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000" dirty="0"/>
              <a:t>- داخلی ترین لایه شریان کدام است؟ </a:t>
            </a:r>
            <a:br>
              <a:rPr lang="fa-IR" sz="2000" dirty="0"/>
            </a:br>
            <a:r>
              <a:rPr lang="fa-IR" sz="2000" dirty="0">
                <a:solidFill>
                  <a:srgbClr val="FF0000"/>
                </a:solidFill>
              </a:rPr>
              <a:t>الف- </a:t>
            </a:r>
            <a:r>
              <a:rPr lang="en-US" sz="2000" dirty="0"/>
              <a:t>Tunica intima                  </a:t>
            </a:r>
            <a:r>
              <a:rPr lang="fa-IR" sz="2000" dirty="0"/>
              <a:t>ب- </a:t>
            </a:r>
            <a:r>
              <a:rPr lang="en-US" sz="2000" dirty="0"/>
              <a:t>Tunica media </a:t>
            </a:r>
            <a:r>
              <a:rPr lang="fa-IR" sz="2000" dirty="0"/>
              <a:t/>
            </a:r>
            <a:br>
              <a:rPr lang="fa-IR" sz="2000" dirty="0"/>
            </a:br>
            <a:r>
              <a:rPr lang="fa-IR" sz="2000" dirty="0"/>
              <a:t>ج- </a:t>
            </a:r>
            <a:r>
              <a:rPr lang="fa-IR" sz="2000" dirty="0" smtClean="0"/>
              <a:t> </a:t>
            </a:r>
            <a:r>
              <a:rPr lang="en-US" sz="2000" dirty="0" smtClean="0"/>
              <a:t>Tunica </a:t>
            </a:r>
            <a:r>
              <a:rPr lang="en-US" sz="2000" dirty="0"/>
              <a:t>adventitia               </a:t>
            </a:r>
            <a:r>
              <a:rPr lang="fa-IR" sz="2000" dirty="0"/>
              <a:t>د- </a:t>
            </a:r>
            <a:r>
              <a:rPr lang="en-US" sz="2000" dirty="0"/>
              <a:t>Internal Elastic membrane</a:t>
            </a:r>
          </a:p>
        </p:txBody>
      </p:sp>
      <p:pic>
        <p:nvPicPr>
          <p:cNvPr id="6" name="Content Placeholder 5"/>
          <p:cNvPicPr>
            <a:picLocks noGrp="1" noChangeAspect="1"/>
          </p:cNvPicPr>
          <p:nvPr>
            <p:ph sz="half" idx="1"/>
          </p:nvPr>
        </p:nvPicPr>
        <p:blipFill>
          <a:blip r:embed="rId2"/>
          <a:stretch>
            <a:fillRect/>
          </a:stretch>
        </p:blipFill>
        <p:spPr>
          <a:xfrm>
            <a:off x="1097121" y="2314222"/>
            <a:ext cx="4438737" cy="3714045"/>
          </a:xfrm>
          <a:prstGeom prst="rect">
            <a:avLst/>
          </a:prstGeom>
        </p:spPr>
      </p:pic>
      <p:pic>
        <p:nvPicPr>
          <p:cNvPr id="7" name="Content Placeholder 6"/>
          <p:cNvPicPr>
            <a:picLocks noGrp="1" noChangeAspect="1"/>
          </p:cNvPicPr>
          <p:nvPr>
            <p:ph sz="half" idx="2"/>
          </p:nvPr>
        </p:nvPicPr>
        <p:blipFill>
          <a:blip r:embed="rId3"/>
          <a:stretch>
            <a:fillRect/>
          </a:stretch>
        </p:blipFill>
        <p:spPr>
          <a:xfrm>
            <a:off x="6776244" y="1986991"/>
            <a:ext cx="4793528" cy="4729897"/>
          </a:xfrm>
          <a:prstGeom prst="rect">
            <a:avLst/>
          </a:prstGeom>
        </p:spPr>
      </p:pic>
    </p:spTree>
    <p:extLst>
      <p:ext uri="{BB962C8B-B14F-4D97-AF65-F5344CB8AC3E}">
        <p14:creationId xmlns:p14="http://schemas.microsoft.com/office/powerpoint/2010/main" val="306844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7245" y="1930400"/>
            <a:ext cx="8748888" cy="2862322"/>
          </a:xfrm>
          <a:prstGeom prst="rect">
            <a:avLst/>
          </a:prstGeom>
        </p:spPr>
        <p:txBody>
          <a:bodyPr wrap="square">
            <a:spAutoFit/>
          </a:bodyPr>
          <a:lstStyle/>
          <a:p>
            <a:pPr algn="r" rtl="1"/>
            <a:endParaRPr lang="fa-IR" dirty="0"/>
          </a:p>
          <a:p>
            <a:pPr algn="r" rtl="1"/>
            <a:endParaRPr lang="fa-IR" dirty="0"/>
          </a:p>
          <a:p>
            <a:pPr algn="r" rtl="1"/>
            <a:r>
              <a:rPr lang="fa-IR" dirty="0"/>
              <a:t>ورید های اندام فوقانی</a:t>
            </a:r>
          </a:p>
          <a:p>
            <a:pPr algn="r" rtl="1"/>
            <a:endParaRPr lang="fa-IR" dirty="0"/>
          </a:p>
          <a:p>
            <a:pPr algn="r" rtl="1"/>
            <a:endParaRPr lang="fa-IR" dirty="0"/>
          </a:p>
          <a:p>
            <a:pPr algn="r" rtl="1"/>
            <a:r>
              <a:rPr lang="fa-IR" dirty="0"/>
              <a:t>دو دسته اند :</a:t>
            </a:r>
          </a:p>
          <a:p>
            <a:pPr algn="r" rtl="1"/>
            <a:endParaRPr lang="fa-IR" dirty="0"/>
          </a:p>
          <a:p>
            <a:pPr algn="r" rtl="1"/>
            <a:r>
              <a:rPr lang="fa-IR" dirty="0"/>
              <a:t>1- عمقی : ورید هایی که همراه شریان ها بوده و در عمق فاسیای عمقی هستند و قابل دستیابی نیستند</a:t>
            </a:r>
          </a:p>
          <a:p>
            <a:pPr algn="r" rtl="1"/>
            <a:endParaRPr lang="fa-IR" dirty="0"/>
          </a:p>
          <a:p>
            <a:pPr algn="r" rtl="1"/>
            <a:r>
              <a:rPr lang="fa-IR" dirty="0"/>
              <a:t>2-سطحی : ورید هایی که قابل دستیابی و محل یابی هستند و عمدتا در زیر پوست قرار دارن</a:t>
            </a:r>
            <a:endParaRPr lang="en-US" dirty="0"/>
          </a:p>
        </p:txBody>
      </p:sp>
    </p:spTree>
    <p:extLst>
      <p:ext uri="{BB962C8B-B14F-4D97-AF65-F5344CB8AC3E}">
        <p14:creationId xmlns:p14="http://schemas.microsoft.com/office/powerpoint/2010/main" val="354608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000" dirty="0"/>
              <a:t>21- شاخه های شریان آگزیلاری در بازو کدام است؟</a:t>
            </a:r>
            <a:br>
              <a:rPr lang="fa-IR" sz="2000" dirty="0"/>
            </a:br>
            <a:r>
              <a:rPr lang="fa-IR" sz="2000" dirty="0"/>
              <a:t>الف- </a:t>
            </a:r>
            <a:r>
              <a:rPr lang="en-US" sz="2000" dirty="0"/>
              <a:t>Anterior circumflex humeral                   </a:t>
            </a:r>
            <a:r>
              <a:rPr lang="fa-IR" sz="2000" dirty="0"/>
              <a:t>ب- </a:t>
            </a:r>
            <a:r>
              <a:rPr lang="en-US" sz="2000" dirty="0"/>
              <a:t>Posterior circumflex humeral</a:t>
            </a:r>
            <a:br>
              <a:rPr lang="en-US" sz="2000" dirty="0"/>
            </a:br>
            <a:r>
              <a:rPr lang="fa-IR" sz="2000" dirty="0"/>
              <a:t>ج-  </a:t>
            </a:r>
            <a:r>
              <a:rPr lang="en-US" sz="2000" dirty="0"/>
              <a:t>Brachial artery                                         </a:t>
            </a:r>
            <a:r>
              <a:rPr lang="fa-IR" sz="2000" dirty="0"/>
              <a:t>د- همه موارد </a:t>
            </a:r>
            <a:br>
              <a:rPr lang="fa-IR" sz="2000" dirty="0"/>
            </a:br>
            <a:endParaRPr lang="en-US" sz="2000" dirty="0"/>
          </a:p>
        </p:txBody>
      </p:sp>
      <p:pic>
        <p:nvPicPr>
          <p:cNvPr id="5" name="Content Placeholder 4"/>
          <p:cNvPicPr>
            <a:picLocks noGrp="1" noChangeAspect="1"/>
          </p:cNvPicPr>
          <p:nvPr>
            <p:ph sz="half" idx="1"/>
          </p:nvPr>
        </p:nvPicPr>
        <p:blipFill>
          <a:blip r:embed="rId2"/>
          <a:stretch>
            <a:fillRect/>
          </a:stretch>
        </p:blipFill>
        <p:spPr>
          <a:xfrm>
            <a:off x="1808136" y="2060575"/>
            <a:ext cx="2986141" cy="4195763"/>
          </a:xfrm>
          <a:prstGeom prst="rect">
            <a:avLst/>
          </a:prstGeom>
        </p:spPr>
      </p:pic>
      <p:pic>
        <p:nvPicPr>
          <p:cNvPr id="6" name="Content Placeholder 5"/>
          <p:cNvPicPr>
            <a:picLocks noGrp="1" noChangeAspect="1"/>
          </p:cNvPicPr>
          <p:nvPr>
            <p:ph sz="half" idx="2"/>
          </p:nvPr>
        </p:nvPicPr>
        <p:blipFill>
          <a:blip r:embed="rId3"/>
          <a:stretch>
            <a:fillRect/>
          </a:stretch>
        </p:blipFill>
        <p:spPr>
          <a:xfrm>
            <a:off x="5642364" y="1964267"/>
            <a:ext cx="5094082" cy="3815644"/>
          </a:xfrm>
          <a:prstGeom prst="rect">
            <a:avLst/>
          </a:prstGeom>
        </p:spPr>
      </p:pic>
    </p:spTree>
    <p:extLst>
      <p:ext uri="{BB962C8B-B14F-4D97-AF65-F5344CB8AC3E}">
        <p14:creationId xmlns:p14="http://schemas.microsoft.com/office/powerpoint/2010/main" val="4078752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646111" y="2169696"/>
            <a:ext cx="4759537" cy="3565059"/>
          </a:xfrm>
          <a:prstGeom prst="rect">
            <a:avLst/>
          </a:prstGeom>
        </p:spPr>
      </p:pic>
      <p:pic>
        <p:nvPicPr>
          <p:cNvPr id="6" name="Content Placeholder 5"/>
          <p:cNvPicPr>
            <a:picLocks noGrp="1" noChangeAspect="1"/>
          </p:cNvPicPr>
          <p:nvPr>
            <p:ph sz="half" idx="2"/>
          </p:nvPr>
        </p:nvPicPr>
        <p:blipFill>
          <a:blip r:embed="rId3"/>
          <a:stretch>
            <a:fillRect/>
          </a:stretch>
        </p:blipFill>
        <p:spPr>
          <a:xfrm>
            <a:off x="6342856" y="1885499"/>
            <a:ext cx="3309144" cy="4175576"/>
          </a:xfrm>
          <a:prstGeom prst="rect">
            <a:avLst/>
          </a:prstGeom>
        </p:spPr>
      </p:pic>
    </p:spTree>
    <p:extLst>
      <p:ext uri="{BB962C8B-B14F-4D97-AF65-F5344CB8AC3E}">
        <p14:creationId xmlns:p14="http://schemas.microsoft.com/office/powerpoint/2010/main" val="312208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000" dirty="0"/>
              <a:t>22- حین گرفتن فشارخون  بیمار از بازو کدام یک از عروق زیر درگیر نمی شود؟ </a:t>
            </a:r>
            <a:br>
              <a:rPr lang="fa-IR" sz="2000" dirty="0"/>
            </a:br>
            <a:r>
              <a:rPr lang="fa-IR" sz="2000" dirty="0"/>
              <a:t>الف- شریان و ورید براکیال                                       ب- شریان  و ورید اولنا</a:t>
            </a:r>
            <a:br>
              <a:rPr lang="fa-IR" sz="2000" dirty="0"/>
            </a:br>
            <a:r>
              <a:rPr lang="fa-IR" sz="2000" dirty="0"/>
              <a:t>ج- شریان و ورید آگزیلا                                          د- شریان و ورید رادیال </a:t>
            </a:r>
            <a:br>
              <a:rPr lang="fa-IR" sz="2000" dirty="0"/>
            </a:br>
            <a:endParaRPr lang="en-US" sz="2000" dirty="0"/>
          </a:p>
        </p:txBody>
      </p:sp>
      <p:pic>
        <p:nvPicPr>
          <p:cNvPr id="5" name="Content Placeholder 4"/>
          <p:cNvPicPr>
            <a:picLocks noGrp="1" noChangeAspect="1"/>
          </p:cNvPicPr>
          <p:nvPr>
            <p:ph sz="half" idx="1"/>
          </p:nvPr>
        </p:nvPicPr>
        <p:blipFill>
          <a:blip r:embed="rId2"/>
          <a:stretch>
            <a:fillRect/>
          </a:stretch>
        </p:blipFill>
        <p:spPr>
          <a:xfrm>
            <a:off x="1103313" y="2510036"/>
            <a:ext cx="4395787" cy="3296840"/>
          </a:xfrm>
          <a:prstGeom prst="rect">
            <a:avLst/>
          </a:prstGeom>
        </p:spPr>
      </p:pic>
      <p:pic>
        <p:nvPicPr>
          <p:cNvPr id="6" name="Content Placeholder 5"/>
          <p:cNvPicPr>
            <a:picLocks noGrp="1" noChangeAspect="1"/>
          </p:cNvPicPr>
          <p:nvPr>
            <p:ph sz="half" idx="2"/>
          </p:nvPr>
        </p:nvPicPr>
        <p:blipFill>
          <a:blip r:embed="rId3"/>
          <a:stretch>
            <a:fillRect/>
          </a:stretch>
        </p:blipFill>
        <p:spPr>
          <a:xfrm>
            <a:off x="6344357" y="2507564"/>
            <a:ext cx="3217332" cy="3516619"/>
          </a:xfrm>
          <a:prstGeom prst="rect">
            <a:avLst/>
          </a:prstGeom>
        </p:spPr>
      </p:pic>
    </p:spTree>
    <p:extLst>
      <p:ext uri="{BB962C8B-B14F-4D97-AF65-F5344CB8AC3E}">
        <p14:creationId xmlns:p14="http://schemas.microsoft.com/office/powerpoint/2010/main" val="2002271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000" dirty="0"/>
              <a:t>- کدام یک جرو وریدهای سطحی اندام فوقانی نیست ؟         </a:t>
            </a:r>
            <a:br>
              <a:rPr lang="fa-IR" sz="2000" dirty="0"/>
            </a:br>
            <a:r>
              <a:rPr lang="fa-IR" sz="2000" dirty="0"/>
              <a:t>الف-سفالیک      ب- براکیال                 ج- بازیلیک                        د- مدیان کوبیتال</a:t>
            </a:r>
            <a:br>
              <a:rPr lang="fa-IR" sz="2000" dirty="0"/>
            </a:br>
            <a:endParaRPr lang="en-US" sz="2000" dirty="0"/>
          </a:p>
        </p:txBody>
      </p:sp>
      <p:pic>
        <p:nvPicPr>
          <p:cNvPr id="5" name="Content Placeholder 4"/>
          <p:cNvPicPr>
            <a:picLocks noGrp="1" noChangeAspect="1"/>
          </p:cNvPicPr>
          <p:nvPr>
            <p:ph sz="half" idx="1"/>
          </p:nvPr>
        </p:nvPicPr>
        <p:blipFill>
          <a:blip r:embed="rId2"/>
          <a:stretch>
            <a:fillRect/>
          </a:stretch>
        </p:blipFill>
        <p:spPr>
          <a:xfrm>
            <a:off x="982133" y="1531639"/>
            <a:ext cx="4099389" cy="4643383"/>
          </a:xfrm>
          <a:prstGeom prst="rect">
            <a:avLst/>
          </a:prstGeom>
        </p:spPr>
      </p:pic>
      <p:pic>
        <p:nvPicPr>
          <p:cNvPr id="6" name="Content Placeholder 5"/>
          <p:cNvPicPr>
            <a:picLocks noGrp="1" noChangeAspect="1"/>
          </p:cNvPicPr>
          <p:nvPr>
            <p:ph sz="half" idx="2"/>
          </p:nvPr>
        </p:nvPicPr>
        <p:blipFill>
          <a:blip r:embed="rId3"/>
          <a:stretch>
            <a:fillRect/>
          </a:stretch>
        </p:blipFill>
        <p:spPr>
          <a:xfrm>
            <a:off x="6064491" y="1853248"/>
            <a:ext cx="3350442" cy="4314963"/>
          </a:xfrm>
          <a:prstGeom prst="rect">
            <a:avLst/>
          </a:prstGeom>
        </p:spPr>
      </p:pic>
    </p:spTree>
    <p:extLst>
      <p:ext uri="{BB962C8B-B14F-4D97-AF65-F5344CB8AC3E}">
        <p14:creationId xmlns:p14="http://schemas.microsoft.com/office/powerpoint/2010/main" val="367224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625563" y="2438399"/>
            <a:ext cx="4881818" cy="3138311"/>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05613" y="1987342"/>
            <a:ext cx="3636698" cy="4679574"/>
          </a:xfrm>
          <a:prstGeom prst="rect">
            <a:avLst/>
          </a:prstGeom>
        </p:spPr>
      </p:pic>
    </p:spTree>
    <p:extLst>
      <p:ext uri="{BB962C8B-B14F-4D97-AF65-F5344CB8AC3E}">
        <p14:creationId xmlns:p14="http://schemas.microsoft.com/office/powerpoint/2010/main" val="855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474345"/>
            <a:ext cx="6096000" cy="5909310"/>
          </a:xfrm>
          <a:prstGeom prst="rect">
            <a:avLst/>
          </a:prstGeom>
        </p:spPr>
        <p:txBody>
          <a:bodyPr>
            <a:spAutoFit/>
          </a:bodyPr>
          <a:lstStyle/>
          <a:p>
            <a:r>
              <a:rPr lang="fa-IR" dirty="0"/>
              <a:t>وريد سفاليك</a:t>
            </a:r>
          </a:p>
          <a:p>
            <a:endParaRPr lang="fa-IR" dirty="0"/>
          </a:p>
          <a:p>
            <a:r>
              <a:rPr lang="fa-IR" dirty="0"/>
              <a:t>سفالیک از سمت خارج مبدا می گیرد و در قسمت های فوقانی ساعد ، کنار خارجی ساعدرا دور می زند و در امتداد کنار خارجی بازو قرار می گیرد. پس ورید سفالیک از سمت انگشت شست از شبکه وریدی پشت دست شروع می شود و یک مقدار در پشت ساعد است. در قسمت فوقانی کنار خاجی ساعد را دور می زند و در بالا جلوی سر رادیوس قرار می گیرد.</a:t>
            </a:r>
          </a:p>
          <a:p>
            <a:endParaRPr lang="fa-IR" dirty="0"/>
          </a:p>
          <a:p>
            <a:r>
              <a:rPr lang="fa-IR" dirty="0"/>
              <a:t>از اینجا به بعد در امتداد کناره خارجی بایسپس به سمت بالا می رود . سرانجام این ورید سطحی به ورید آگزیلاری می ریزد. ورید سفالیک با طی کردن کنار خارجی بازو از طریق شیار دلتوپکتورا یا ناودان ساب کلاوین بین عضلات پکتورالیس ماژور و دلتوئید می باشد متوجه عمق می شود و به ورید اگزیلاری می ریزد.</a:t>
            </a:r>
          </a:p>
          <a:p>
            <a:endParaRPr lang="fa-IR" dirty="0"/>
          </a:p>
          <a:p>
            <a:r>
              <a:rPr lang="fa-IR" dirty="0"/>
              <a:t>نکته : یکی از عناصر تشریحی که فاسیای کلاوی پکتورال را سوراخ میکند ( پرده فیبروزی که روی عضله پکتورال ماژور وجود دارد) همین ورید سفالیک است. ورید سفالیک تا قسمت های ارنج قابل تعقیب است و در قسمت های بازو دیگر قابل تعقیب نیست</a:t>
            </a:r>
          </a:p>
          <a:p>
            <a:endParaRPr lang="fa-IR" dirty="0"/>
          </a:p>
          <a:p>
            <a:pPr algn="r" rtl="1"/>
            <a:r>
              <a:rPr lang="fa-IR" dirty="0"/>
              <a:t>نکته: قابل تعقیب بودن و لمس این ورید بسته به ضخامت و سختی فاسیای سطحی دارد</a:t>
            </a:r>
            <a:endParaRPr lang="en-US" dirty="0"/>
          </a:p>
        </p:txBody>
      </p:sp>
    </p:spTree>
    <p:extLst>
      <p:ext uri="{BB962C8B-B14F-4D97-AF65-F5344CB8AC3E}">
        <p14:creationId xmlns:p14="http://schemas.microsoft.com/office/powerpoint/2010/main" val="2725744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221</TotalTime>
  <Words>810</Words>
  <Application>Microsoft Office PowerPoint</Application>
  <PresentationFormat>Widescreen</PresentationFormat>
  <Paragraphs>45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Century Gothic</vt:lpstr>
      <vt:lpstr>Times New Roman</vt:lpstr>
      <vt:lpstr>Wingdings 3</vt:lpstr>
      <vt:lpstr>Ion</vt:lpstr>
      <vt:lpstr>اناتومی عروقی  دکتر پرهام معروفی استادیار دانشگاه علوم پزشکی تبریز</vt:lpstr>
      <vt:lpstr>دستگاه گردش خون</vt:lpstr>
      <vt:lpstr>PowerPoint Presentation</vt:lpstr>
      <vt:lpstr>21- شاخه های شریان آگزیلاری در بازو کدام است؟ الف- Anterior circumflex humeral                   ب- Posterior circumflex humeral ج-  Brachial artery                                         د- همه موارد  </vt:lpstr>
      <vt:lpstr>PowerPoint Presentation</vt:lpstr>
      <vt:lpstr>22- حین گرفتن فشارخون  بیمار از بازو کدام یک از عروق زیر درگیر نمی شود؟  الف- شریان و ورید براکیال                                       ب- شریان  و ورید اولنا ج- شریان و ورید آگزیلا                                          د- شریان و ورید رادیال  </vt:lpstr>
      <vt:lpstr>- کدام یک جرو وریدهای سطحی اندام فوقانی نیست ؟          الف-سفالیک      ب- براکیال                 ج- بازیلیک                        د- مدیان کوبیتال </vt:lpstr>
      <vt:lpstr>PowerPoint Presentation</vt:lpstr>
      <vt:lpstr>PowerPoint Presentation</vt:lpstr>
      <vt:lpstr>PowerPoint Presentation</vt:lpstr>
      <vt:lpstr>24- کدام یک از عناصر زیر داخل فلکسور رتیناکولوم هستند؟ الف-شریان رادیال             ب- عصب مدین         ج- شریان اولنار            د- تاندون پالماریس لانگوس </vt:lpstr>
      <vt:lpstr> 25- کدام جزو شریان های تغذیه کننده سر استخوان فمور نیست؟  الف- شریان لیگامان teres(Foveal  artery)   ب- Medial  circumflex femoral artery ج- Lateral circumflex femoral artery                 د- Popliteal artery </vt:lpstr>
      <vt:lpstr>27-  ورید پوپلیته یک ورید ........ که خون را به ورید ....... می رساند. الف-super ficial – Small saphenous          ب- deep- Femoral ج-    super ficial- posterior Tibial                د-deep- posterior Tibial</vt:lpstr>
      <vt:lpstr>PowerPoint Presentation</vt:lpstr>
      <vt:lpstr>28-  محل ورود ورید صافنوس به  ویرد فمورال:  الف- در پشت ساق حفرا پوپلیته آل                      ب- در ناحیه قوزک داخلی پا ج- بلافاصله قبل از لیگامان اینگوینال         د- در ناحیه مدین وسط ران درز ادوکتور هیاتوس </vt:lpstr>
      <vt:lpstr>29- در صورت بریدگی عمیق در پشت قوزک داخلی احتمال آسیب دیدگی کدام یک از عناصر زیر کمتر خواهدبود؟  الف- شریان پوستریور تی بیالیس                                                            ب- عصب تی بیال       ج- ورید صافنوس بزرگ                                                                     د- تاندون فلکسور دیژیتریوم لونگوس  </vt:lpstr>
      <vt:lpstr>30- نبض شریان دورسال پدیس و پوستریور تی بیالیس به ترتیب در کجا لمس می شود؟  الف- پشت قوزک داخلی و قوزک خارجی                ب- جلوی ساق پا حفره پوپلیته آل  ج- پشت قوزک داخلی و پشت قوزک خارجی                                      د- سمت لترال تاندون اکستانسور انگشت شست روی پا و پشت قوزک داخلی </vt:lpstr>
      <vt:lpstr>PowerPoint Presentation</vt:lpstr>
      <vt:lpstr>PowerPoint Presentation</vt:lpstr>
      <vt:lpstr>- داخلی ترین لایه شریان کدام است؟  الف- Tunica intima                  ب- Tunica media  ج-  Tunica adventitia               د- Internal Elastic membrane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اناتومی عروقی  دکتر پرهام معروفی استادیار دانشگاه علوم پزشکی تبریز</dc:title>
  <dc:creator>parham</dc:creator>
  <cp:lastModifiedBy>parham</cp:lastModifiedBy>
  <cp:revision>24</cp:revision>
  <dcterms:created xsi:type="dcterms:W3CDTF">2020-06-24T18:09:54Z</dcterms:created>
  <dcterms:modified xsi:type="dcterms:W3CDTF">2020-06-25T03:37:01Z</dcterms:modified>
</cp:coreProperties>
</file>